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7" r:id="rId3"/>
    <p:sldId id="313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Candara" panose="020E0502030303020204" pitchFamily="34" charset="0"/>
      <p:regular r:id="rId17"/>
      <p:bold r:id="rId18"/>
      <p:italic r:id="rId19"/>
      <p:boldItalic r:id="rId20"/>
    </p:embeddedFont>
    <p:embeddedFont>
      <p:font typeface="Comfortaa" panose="020B0604020202020204" charset="0"/>
      <p:regular r:id="rId21"/>
      <p:bold r:id="rId22"/>
    </p:embeddedFont>
    <p:embeddedFont>
      <p:font typeface="Inter" panose="020B0604020202020204" charset="0"/>
      <p:regular r:id="rId23"/>
      <p:bold r:id="rId24"/>
      <p:italic r:id="rId25"/>
      <p:boldItalic r:id="rId26"/>
    </p:embeddedFont>
    <p:embeddedFont>
      <p:font typeface="Inter Black" panose="020B0604020202020204" charset="0"/>
      <p:bold r:id="rId27"/>
      <p:boldItalic r:id="rId28"/>
    </p:embeddedFont>
    <p:embeddedFont>
      <p:font typeface="Inter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16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F2FF"/>
    <a:srgbClr val="00B050"/>
    <a:srgbClr val="180C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02" y="138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71202a59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71202a59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71202a598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71202a598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71202a598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71202a598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71202a598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171202a598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71202a598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71202a598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71202a598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71202a598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71202a59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71202a598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BD6B548-3A6F-2AF4-743A-A451277B4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71202a598_0_87:notes">
            <a:extLst>
              <a:ext uri="{FF2B5EF4-FFF2-40B4-BE49-F238E27FC236}">
                <a16:creationId xmlns:a16="http://schemas.microsoft.com/office/drawing/2014/main" id="{D38A1658-3790-1D91-B587-ECABE85DFB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71202a598_0_87:notes">
            <a:extLst>
              <a:ext uri="{FF2B5EF4-FFF2-40B4-BE49-F238E27FC236}">
                <a16:creationId xmlns:a16="http://schemas.microsoft.com/office/drawing/2014/main" id="{EA0656AA-494C-4887-5C5C-A19FE8AE15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72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71202a598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71202a598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171202a598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171202a598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71202a598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71202a598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71202a59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71202a59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71202a598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171202a598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71202a598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171202a598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sz="3500" b="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4428950" y="0"/>
            <a:ext cx="4715052" cy="5103374"/>
            <a:chOff x="4428950" y="0"/>
            <a:chExt cx="4715052" cy="5103374"/>
          </a:xfrm>
        </p:grpSpPr>
        <p:pic>
          <p:nvPicPr>
            <p:cNvPr id="14" name="Google Shape;14;p2"/>
            <p:cNvPicPr preferRelativeResize="0"/>
            <p:nvPr/>
          </p:nvPicPr>
          <p:blipFill rotWithShape="1">
            <a:blip r:embed="rId2">
              <a:alphaModFix/>
            </a:blip>
            <a:srcRect l="64633" r="2375"/>
            <a:stretch/>
          </p:blipFill>
          <p:spPr>
            <a:xfrm>
              <a:off x="7188401" y="32700"/>
              <a:ext cx="1955601" cy="50706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 rotWithShape="1">
            <a:blip r:embed="rId3">
              <a:alphaModFix/>
            </a:blip>
            <a:srcRect l="8550"/>
            <a:stretch/>
          </p:blipFill>
          <p:spPr>
            <a:xfrm>
              <a:off x="4428950" y="0"/>
              <a:ext cx="2671900" cy="50707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of presentation slide">
  <p:cSld name="BLANK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58300" y="2198301"/>
            <a:ext cx="2827402" cy="74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out picture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311700" y="1156200"/>
            <a:ext cx="4117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Inter Black"/>
              <a:buNone/>
              <a:defRPr sz="3500" b="0">
                <a:latin typeface="Inter Black"/>
                <a:ea typeface="Inter Black"/>
                <a:cs typeface="Inter Black"/>
                <a:sym typeface="Int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311700" y="2889725"/>
            <a:ext cx="38967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Inter SemiBold"/>
              <a:buNone/>
              <a:defRPr sz="1700">
                <a:solidFill>
                  <a:srgbClr val="66666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 SemiBold"/>
              <a:buNone/>
              <a:defRPr sz="17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75200" cy="51591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3300"/>
              <a:buFont typeface="Inter Black"/>
              <a:buNone/>
              <a:defRPr sz="3300" b="0">
                <a:solidFill>
                  <a:srgbClr val="4D04C4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311700" y="10007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832400" y="10007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out logo">
  <p:cSld name="CUSTOM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D04C4"/>
              </a:buClr>
              <a:buSzPts val="2500"/>
              <a:buNone/>
              <a:defRPr sz="2500">
                <a:solidFill>
                  <a:srgbClr val="4D04C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CF5E8"/>
              </a:highlight>
            </a:endParaRPr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700" y="1233175"/>
            <a:ext cx="39990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sz="42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11700" y="2894875"/>
            <a:ext cx="39990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0" name="Google Shape;5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4512906"/>
            <a:ext cx="1359749" cy="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"/>
              <a:buChar char="●"/>
              <a:defRPr sz="1300">
                <a:latin typeface="Inter"/>
                <a:ea typeface="Inter"/>
                <a:cs typeface="Inter"/>
                <a:sym typeface="Inter"/>
              </a:defRPr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77212" y="303279"/>
            <a:ext cx="4835030" cy="396544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Improving revenue through engagement</a:t>
            </a:r>
            <a:endParaRPr sz="3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Candara" panose="020E0502030303020204" pitchFamily="34" charset="0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endParaRPr lang="en-GB" sz="1150" i="1" dirty="0">
              <a:solidFill>
                <a:schemeClr val="tx1"/>
              </a:solidFill>
              <a:latin typeface="Candara" panose="020E0502030303020204" pitchFamily="34" charset="0"/>
              <a:ea typeface="Arial"/>
              <a:cs typeface="Arial"/>
              <a:sym typeface="Arial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  <a:ea typeface="Arial"/>
                <a:cs typeface="Arial"/>
                <a:sym typeface="Arial"/>
              </a:rPr>
              <a:t>Unprecedented ARPU analysis </a:t>
            </a:r>
            <a:endParaRPr sz="1400" b="1" i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  <a:ea typeface="Arial"/>
              <a:cs typeface="Arial"/>
              <a:sym typeface="Arial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endParaRPr lang="en-GB" sz="1400" b="1" i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  <a:ea typeface="Arial"/>
              <a:cs typeface="Arial"/>
              <a:sym typeface="Arial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  <a:ea typeface="Arial"/>
                <a:cs typeface="Arial"/>
                <a:sym typeface="Arial"/>
              </a:rPr>
              <a:t>Predictive engagement metric</a:t>
            </a:r>
            <a:endParaRPr sz="1400" b="1" i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  <a:ea typeface="Arial"/>
              <a:cs typeface="Arial"/>
              <a:sym typeface="Arial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endParaRPr lang="en-GB" sz="1400" b="1" i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  <a:ea typeface="Arial"/>
              <a:cs typeface="Arial"/>
              <a:sym typeface="Arial"/>
            </a:endParaRPr>
          </a:p>
          <a:p>
            <a:pPr marL="155575" lvl="0" indent="0" algn="ctr" rtl="0"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  <a:ea typeface="Arial"/>
                <a:cs typeface="Arial"/>
                <a:sym typeface="Arial"/>
              </a:rPr>
              <a:t>Tangible business outcome</a:t>
            </a:r>
            <a:endParaRPr sz="2400" b="1" i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12"/>
          <p:cNvSpPr txBox="1"/>
          <p:nvPr/>
        </p:nvSpPr>
        <p:spPr>
          <a:xfrm>
            <a:off x="1832078" y="4404298"/>
            <a:ext cx="2445488" cy="95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latin typeface="Candara" panose="020E0502030303020204" pitchFamily="34" charset="0"/>
              </a:rPr>
              <a:t>Stewart Kennedy</a:t>
            </a:r>
            <a:r>
              <a:rPr lang="en-GB" sz="1000" i="1" dirty="0">
                <a:latin typeface="Candara" panose="020E0502030303020204" pitchFamily="34" charset="0"/>
              </a:rPr>
              <a:t>. -  Scotland</a:t>
            </a:r>
            <a:endParaRPr sz="1000" i="1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latin typeface="Candara" panose="020E0502030303020204" pitchFamily="34" charset="0"/>
              </a:rPr>
              <a:t>Oliver Stula </a:t>
            </a:r>
            <a:r>
              <a:rPr lang="en-GB" sz="1000" i="1" dirty="0">
                <a:latin typeface="Candara" panose="020E0502030303020204" pitchFamily="34" charset="0"/>
              </a:rPr>
              <a:t>- Germany</a:t>
            </a:r>
            <a:endParaRPr sz="1000" i="1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latin typeface="Candara" panose="020E0502030303020204" pitchFamily="34" charset="0"/>
              </a:rPr>
              <a:t>Ayodeji </a:t>
            </a:r>
            <a:r>
              <a:rPr lang="en-GB" sz="1000" b="1" dirty="0" err="1">
                <a:latin typeface="Candara" panose="020E0502030303020204" pitchFamily="34" charset="0"/>
              </a:rPr>
              <a:t>Jolaoso</a:t>
            </a:r>
            <a:r>
              <a:rPr lang="en-GB" sz="1000" i="1" dirty="0">
                <a:latin typeface="Candara" panose="020E0502030303020204" pitchFamily="34" charset="0"/>
              </a:rPr>
              <a:t> - The Netherlands</a:t>
            </a:r>
            <a:endParaRPr sz="1000" i="1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latin typeface="Candara" panose="020E0502030303020204" pitchFamily="34" charset="0"/>
              </a:rPr>
              <a:t>Xavier </a:t>
            </a:r>
            <a:r>
              <a:rPr lang="en-GB" sz="1000" b="1" dirty="0" err="1">
                <a:latin typeface="Candara" panose="020E0502030303020204" pitchFamily="34" charset="0"/>
              </a:rPr>
              <a:t>Carbonez</a:t>
            </a:r>
            <a:r>
              <a:rPr lang="en-GB" sz="1000" b="1" dirty="0">
                <a:latin typeface="Candara" panose="020E0502030303020204" pitchFamily="34" charset="0"/>
              </a:rPr>
              <a:t> </a:t>
            </a:r>
            <a:r>
              <a:rPr lang="en-GB" sz="1000" i="1" dirty="0">
                <a:latin typeface="Candara" panose="020E0502030303020204" pitchFamily="34" charset="0"/>
              </a:rPr>
              <a:t>- Belgium</a:t>
            </a:r>
            <a:endParaRPr sz="1000" i="1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andara" panose="020E0502030303020204" pitchFamily="34" charset="0"/>
            </a:endParaRPr>
          </a:p>
        </p:txBody>
      </p:sp>
      <p:sp>
        <p:nvSpPr>
          <p:cNvPr id="63" name="Google Shape;63;p12"/>
          <p:cNvSpPr txBox="1"/>
          <p:nvPr/>
        </p:nvSpPr>
        <p:spPr>
          <a:xfrm>
            <a:off x="650150" y="4718175"/>
            <a:ext cx="3168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Comfortaa"/>
                <a:ea typeface="Comfortaa"/>
                <a:cs typeface="Comfortaa"/>
                <a:sym typeface="Comfortaa"/>
              </a:rPr>
              <a:t>batch #1708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" name="Picture 1" descr="A cartoon of a toucan holding a box&#10;&#10;Description automatically generated">
            <a:extLst>
              <a:ext uri="{FF2B5EF4-FFF2-40B4-BE49-F238E27FC236}">
                <a16:creationId xmlns:a16="http://schemas.microsoft.com/office/drawing/2014/main" id="{082E1F07-7B3D-D4E1-2B61-77C5D40AE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4572000"/>
          </a:xfrm>
          <a:prstGeom prst="rect">
            <a:avLst/>
          </a:prstGeom>
        </p:spPr>
      </p:pic>
      <p:pic>
        <p:nvPicPr>
          <p:cNvPr id="4" name="Picture 3" descr="A logo of a shopping cart&#10;&#10;Description automatically generated">
            <a:extLst>
              <a:ext uri="{FF2B5EF4-FFF2-40B4-BE49-F238E27FC236}">
                <a16:creationId xmlns:a16="http://schemas.microsoft.com/office/drawing/2014/main" id="{95BC24DC-7BB5-4D99-38F3-977C17A79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Correlations from sellers with their churn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311700" y="907938"/>
            <a:ext cx="32551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Logistic regression:</a:t>
            </a:r>
            <a:endParaRPr sz="2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	</a:t>
            </a:r>
            <a:br>
              <a:rPr lang="en-GB" sz="1100" dirty="0"/>
            </a:br>
            <a:endParaRPr sz="1100" dirty="0"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575" y="1185100"/>
            <a:ext cx="6217945" cy="318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5F10CDDC-2F17-D0A6-49B0-9563AB0DE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toucan sitting on a truck&#10;&#10;Description automatically generated">
            <a:extLst>
              <a:ext uri="{FF2B5EF4-FFF2-40B4-BE49-F238E27FC236}">
                <a16:creationId xmlns:a16="http://schemas.microsoft.com/office/drawing/2014/main" id="{9B7BFDA4-0459-5969-E42C-956FF2D62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747" y="4076262"/>
            <a:ext cx="1066253" cy="1066253"/>
          </a:xfrm>
          <a:prstGeom prst="rect">
            <a:avLst/>
          </a:prstGeom>
        </p:spPr>
      </p:pic>
      <p:sp>
        <p:nvSpPr>
          <p:cNvPr id="7" name="Google Shape;71;p13">
            <a:extLst>
              <a:ext uri="{FF2B5EF4-FFF2-40B4-BE49-F238E27FC236}">
                <a16:creationId xmlns:a16="http://schemas.microsoft.com/office/drawing/2014/main" id="{8B1D8E45-CE2A-C218-C874-895F21BC3213}"/>
              </a:ext>
            </a:extLst>
          </p:cNvPr>
          <p:cNvSpPr/>
          <p:nvPr/>
        </p:nvSpPr>
        <p:spPr>
          <a:xfrm>
            <a:off x="155132" y="1434045"/>
            <a:ext cx="2537361" cy="11463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ndara" panose="020E0502030303020204" pitchFamily="34" charset="0"/>
              </a:rPr>
              <a:t>Focused on recall over </a:t>
            </a:r>
            <a:br>
              <a:rPr lang="en-US" sz="1200" b="1" dirty="0">
                <a:latin typeface="Candara" panose="020E0502030303020204" pitchFamily="34" charset="0"/>
              </a:rPr>
            </a:br>
            <a:r>
              <a:rPr lang="en-US" sz="1200" b="1" dirty="0">
                <a:latin typeface="Candara" panose="020E0502030303020204" pitchFamily="34" charset="0"/>
              </a:rPr>
              <a:t>accuracy to reduce </a:t>
            </a:r>
            <a:br>
              <a:rPr lang="en-US" sz="1200" b="1" dirty="0">
                <a:latin typeface="Candara" panose="020E0502030303020204" pitchFamily="34" charset="0"/>
              </a:rPr>
            </a:br>
            <a:r>
              <a:rPr lang="en-US" sz="1200" b="1" dirty="0">
                <a:latin typeface="Candara" panose="020E0502030303020204" pitchFamily="34" charset="0"/>
              </a:rPr>
              <a:t>false negatives.</a:t>
            </a:r>
          </a:p>
        </p:txBody>
      </p:sp>
      <p:sp>
        <p:nvSpPr>
          <p:cNvPr id="8" name="Google Shape;71;p13">
            <a:extLst>
              <a:ext uri="{FF2B5EF4-FFF2-40B4-BE49-F238E27FC236}">
                <a16:creationId xmlns:a16="http://schemas.microsoft.com/office/drawing/2014/main" id="{328163A7-6E3E-2BD8-13C3-56BB562C33D0}"/>
              </a:ext>
            </a:extLst>
          </p:cNvPr>
          <p:cNvSpPr/>
          <p:nvPr/>
        </p:nvSpPr>
        <p:spPr>
          <a:xfrm>
            <a:off x="155132" y="2872419"/>
            <a:ext cx="2537361" cy="11463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6F2FF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Candara" panose="020E0502030303020204" pitchFamily="34" charset="0"/>
              </a:rPr>
              <a:t>Emphasis on recall ensures</a:t>
            </a:r>
            <a:br>
              <a:rPr lang="en-GB" sz="1200" b="1" dirty="0">
                <a:latin typeface="Candara" panose="020E0502030303020204" pitchFamily="34" charset="0"/>
              </a:rPr>
            </a:br>
            <a:r>
              <a:rPr lang="en-GB" sz="1200" b="1" dirty="0">
                <a:latin typeface="Candara" panose="020E0502030303020204" pitchFamily="34" charset="0"/>
              </a:rPr>
              <a:t>detecting as many churners as </a:t>
            </a:r>
            <a:br>
              <a:rPr lang="en-GB" sz="1200" b="1" dirty="0">
                <a:latin typeface="Candara" panose="020E0502030303020204" pitchFamily="34" charset="0"/>
              </a:rPr>
            </a:br>
            <a:r>
              <a:rPr lang="en-GB" sz="1200" b="1" dirty="0">
                <a:latin typeface="Candara" panose="020E0502030303020204" pitchFamily="34" charset="0"/>
              </a:rPr>
              <a:t>possible at the expense of </a:t>
            </a:r>
            <a:br>
              <a:rPr lang="en-GB" sz="1200" b="1" dirty="0">
                <a:latin typeface="Candara" panose="020E0502030303020204" pitchFamily="34" charset="0"/>
              </a:rPr>
            </a:br>
            <a:r>
              <a:rPr lang="en-GB" sz="1200" b="1" dirty="0">
                <a:latin typeface="Candara" panose="020E0502030303020204" pitchFamily="34" charset="0"/>
              </a:rPr>
              <a:t>some false positives.</a:t>
            </a:r>
            <a:endParaRPr lang="en-US" sz="1200" b="1" dirty="0">
              <a:latin typeface="Candara" panose="020E0502030303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25" y="2164299"/>
            <a:ext cx="3695700" cy="1071047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</p:pic>
      <p:sp>
        <p:nvSpPr>
          <p:cNvPr id="203" name="Google Shape;203;p23"/>
          <p:cNvSpPr/>
          <p:nvPr/>
        </p:nvSpPr>
        <p:spPr>
          <a:xfrm rot="5400000">
            <a:off x="2531916" y="1597726"/>
            <a:ext cx="404223" cy="2712150"/>
          </a:xfrm>
          <a:prstGeom prst="ellipse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Predict churn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2925" y="1128600"/>
            <a:ext cx="3093051" cy="2106746"/>
          </a:xfrm>
          <a:prstGeom prst="rect">
            <a:avLst/>
          </a:prstGeom>
          <a:noFill/>
          <a:ln w="95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29B2EDF6-EE7E-0D74-8606-556393838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toucan sitting on a truck&#10;&#10;Description automatically generated">
            <a:extLst>
              <a:ext uri="{FF2B5EF4-FFF2-40B4-BE49-F238E27FC236}">
                <a16:creationId xmlns:a16="http://schemas.microsoft.com/office/drawing/2014/main" id="{71DB1FC7-5568-6605-74F0-E1D012BF4C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1164900"/>
            <a:ext cx="1066253" cy="1066253"/>
          </a:xfrm>
          <a:prstGeom prst="rect">
            <a:avLst/>
          </a:prstGeom>
        </p:spPr>
      </p:pic>
      <p:sp>
        <p:nvSpPr>
          <p:cNvPr id="8" name="Google Shape;71;p13">
            <a:extLst>
              <a:ext uri="{FF2B5EF4-FFF2-40B4-BE49-F238E27FC236}">
                <a16:creationId xmlns:a16="http://schemas.microsoft.com/office/drawing/2014/main" id="{9C1D82FC-7DC4-A14F-115A-F2239BED2488}"/>
              </a:ext>
            </a:extLst>
          </p:cNvPr>
          <p:cNvSpPr/>
          <p:nvPr/>
        </p:nvSpPr>
        <p:spPr>
          <a:xfrm>
            <a:off x="461023" y="3797327"/>
            <a:ext cx="8080465" cy="64179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l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 sz="1050" b="1" dirty="0">
              <a:latin typeface="Candara" panose="020E0502030303020204" pitchFamily="34" charset="0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-US" sz="1050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Accuracy 82%. The proportion of total predictions (both positive and negative) that the model got correct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-US" sz="1050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Recall : 98.5%. The model identified a  high percentage of positive cases correctly.</a:t>
            </a:r>
          </a:p>
          <a:p>
            <a:pPr algn="ctr"/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pic>
        <p:nvPicPr>
          <p:cNvPr id="5" name="Picture 4" descr="A cartoon of a toucan with a briefcase and money&#10;&#10;Description automatically generated">
            <a:extLst>
              <a:ext uri="{FF2B5EF4-FFF2-40B4-BE49-F238E27FC236}">
                <a16:creationId xmlns:a16="http://schemas.microsoft.com/office/drawing/2014/main" id="{CD5A7D66-86B3-9FC4-BDE8-C939F319F7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1449" y="3874875"/>
            <a:ext cx="1086650" cy="1086650"/>
          </a:xfrm>
          <a:prstGeom prst="rect">
            <a:avLst/>
          </a:prstGeom>
        </p:spPr>
      </p:pic>
      <p:sp>
        <p:nvSpPr>
          <p:cNvPr id="9" name="Google Shape;71;p13">
            <a:extLst>
              <a:ext uri="{FF2B5EF4-FFF2-40B4-BE49-F238E27FC236}">
                <a16:creationId xmlns:a16="http://schemas.microsoft.com/office/drawing/2014/main" id="{F38601DF-2F26-DE10-D7FE-EB7ACAF35C58}"/>
              </a:ext>
            </a:extLst>
          </p:cNvPr>
          <p:cNvSpPr/>
          <p:nvPr/>
        </p:nvSpPr>
        <p:spPr>
          <a:xfrm>
            <a:off x="7080889" y="1079262"/>
            <a:ext cx="1604115" cy="230378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u="sng" dirty="0">
                <a:solidFill>
                  <a:schemeClr val="tx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Recall:</a:t>
            </a:r>
            <a:r>
              <a:rPr lang="en-US" sz="1050" dirty="0">
                <a:solidFill>
                  <a:schemeClr val="tx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 we want to detect all churners, even if we would falsely label an active seller as churner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>
              <a:solidFill>
                <a:schemeClr val="tx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>
                <a:solidFill>
                  <a:schemeClr val="tx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=reduce false negatives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Sales-predictions per seller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xfrm>
            <a:off x="311700" y="10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											</a:t>
            </a:r>
            <a:endParaRPr i="1" dirty="0"/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601" y="909451"/>
            <a:ext cx="4542566" cy="3598998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2FBA499D-BBE4-C8E6-D0D2-C15AC1080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toucan with a briefcase and money&#10;&#10;Description automatically generated">
            <a:extLst>
              <a:ext uri="{FF2B5EF4-FFF2-40B4-BE49-F238E27FC236}">
                <a16:creationId xmlns:a16="http://schemas.microsoft.com/office/drawing/2014/main" id="{ABD77670-6FFE-D4F1-DF2A-AF2EC4AD9C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5544" y="3039485"/>
            <a:ext cx="1538237" cy="1538237"/>
          </a:xfrm>
          <a:prstGeom prst="rect">
            <a:avLst/>
          </a:prstGeom>
        </p:spPr>
      </p:pic>
      <p:sp>
        <p:nvSpPr>
          <p:cNvPr id="5" name="Google Shape;71;p13">
            <a:extLst>
              <a:ext uri="{FF2B5EF4-FFF2-40B4-BE49-F238E27FC236}">
                <a16:creationId xmlns:a16="http://schemas.microsoft.com/office/drawing/2014/main" id="{B2348F64-5671-92FE-1537-6C78AD62683E}"/>
              </a:ext>
            </a:extLst>
          </p:cNvPr>
          <p:cNvSpPr/>
          <p:nvPr/>
        </p:nvSpPr>
        <p:spPr>
          <a:xfrm>
            <a:off x="275256" y="909451"/>
            <a:ext cx="1616398" cy="48622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Candara" panose="020E0502030303020204" pitchFamily="34" charset="0"/>
              </a:rPr>
              <a:t>Prophet model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3999" cy="5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artoon of a toucan with a briefcase and money&#10;&#10;Description automatically generated">
            <a:extLst>
              <a:ext uri="{FF2B5EF4-FFF2-40B4-BE49-F238E27FC236}">
                <a16:creationId xmlns:a16="http://schemas.microsoft.com/office/drawing/2014/main" id="{07DD7B6B-A005-B1F9-FA2A-68F91C32A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909" y="1162195"/>
            <a:ext cx="741218" cy="741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“Dashboard as a Product </a:t>
            </a:r>
            <a:r>
              <a:rPr lang="en-GB" sz="2800" u="sng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“ (DaaP</a:t>
            </a: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)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049" y="3352849"/>
            <a:ext cx="4453251" cy="1676875"/>
          </a:xfrm>
          <a:prstGeom prst="rect">
            <a:avLst/>
          </a:prstGeom>
          <a:noFill/>
          <a:ln w="12700">
            <a:solidFill>
              <a:schemeClr val="accent6">
                <a:lumMod val="50000"/>
              </a:schemeClr>
            </a:solidFill>
          </a:ln>
        </p:spPr>
      </p:pic>
      <p:sp>
        <p:nvSpPr>
          <p:cNvPr id="231" name="Google Shape;231;p26"/>
          <p:cNvSpPr/>
          <p:nvPr/>
        </p:nvSpPr>
        <p:spPr>
          <a:xfrm>
            <a:off x="4181867" y="3492348"/>
            <a:ext cx="1870363" cy="1676875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bg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1% extra commission </a:t>
            </a:r>
            <a:endParaRPr b="1" dirty="0">
              <a:solidFill>
                <a:schemeClr val="bg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=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7%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extra ARPU</a:t>
            </a:r>
            <a:endParaRPr b="1" dirty="0">
              <a:solidFill>
                <a:schemeClr val="bg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bg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pic>
        <p:nvPicPr>
          <p:cNvPr id="232" name="Google Shape;2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058" y="1146935"/>
            <a:ext cx="3844663" cy="2135929"/>
          </a:xfrm>
          <a:prstGeom prst="rect">
            <a:avLst/>
          </a:prstGeom>
          <a:noFill/>
          <a:ln w="12700">
            <a:solidFill>
              <a:schemeClr val="accent6">
                <a:lumMod val="50000"/>
              </a:schemeClr>
            </a:solidFill>
          </a:ln>
        </p:spPr>
      </p:pic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1EAEF20C-D943-1E6A-3764-109D18A24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BD356D-8CF6-00A7-DADC-E8EF3319D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6814" y="0"/>
            <a:ext cx="1146935" cy="1146935"/>
          </a:xfrm>
          <a:prstGeom prst="rect">
            <a:avLst/>
          </a:prstGeom>
        </p:spPr>
      </p:pic>
      <p:pic>
        <p:nvPicPr>
          <p:cNvPr id="6" name="Picture 5" descr="A cartoon bird wearing a garment&#10;&#10;Description automatically generated">
            <a:extLst>
              <a:ext uri="{FF2B5EF4-FFF2-40B4-BE49-F238E27FC236}">
                <a16:creationId xmlns:a16="http://schemas.microsoft.com/office/drawing/2014/main" id="{6281EBAD-BFA5-92F9-C936-A122B4754A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4461" y="3538989"/>
            <a:ext cx="1304593" cy="1304593"/>
          </a:xfrm>
          <a:prstGeom prst="rect">
            <a:avLst/>
          </a:prstGeom>
        </p:spPr>
      </p:pic>
      <p:sp>
        <p:nvSpPr>
          <p:cNvPr id="7" name="Google Shape;71;p13">
            <a:extLst>
              <a:ext uri="{FF2B5EF4-FFF2-40B4-BE49-F238E27FC236}">
                <a16:creationId xmlns:a16="http://schemas.microsoft.com/office/drawing/2014/main" id="{C7CDAEA5-23D7-C472-0B9A-3A047391D336}"/>
              </a:ext>
            </a:extLst>
          </p:cNvPr>
          <p:cNvSpPr/>
          <p:nvPr/>
        </p:nvSpPr>
        <p:spPr>
          <a:xfrm>
            <a:off x="751837" y="1058928"/>
            <a:ext cx="2767217" cy="64179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ctr" rtl="0">
              <a:spcBef>
                <a:spcPts val="0"/>
              </a:spcBef>
              <a:spcAft>
                <a:spcPts val="0"/>
              </a:spcAft>
              <a:buSzPts val="1300"/>
            </a:pPr>
            <a:br>
              <a:rPr lang="en-US" sz="1050" b="1" dirty="0">
                <a:latin typeface="Candara" panose="020E0502030303020204" pitchFamily="34" charset="0"/>
              </a:rPr>
            </a:br>
            <a:r>
              <a:rPr lang="en-US" sz="1050" b="1" dirty="0">
                <a:latin typeface="Candara" panose="020E0502030303020204" pitchFamily="34" charset="0"/>
              </a:rPr>
              <a:t>“Boost your sales”</a:t>
            </a:r>
          </a:p>
          <a:p>
            <a:pPr marL="146050" lvl="0" algn="ctr" rtl="0">
              <a:spcBef>
                <a:spcPts val="0"/>
              </a:spcBef>
              <a:spcAft>
                <a:spcPts val="0"/>
              </a:spcAft>
              <a:buSzPts val="1300"/>
            </a:pPr>
            <a:r>
              <a:rPr lang="en-US" sz="1000" dirty="0">
                <a:latin typeface="Candara" panose="020E0502030303020204" pitchFamily="34" charset="0"/>
              </a:rPr>
              <a:t>Learn from the best</a:t>
            </a:r>
          </a:p>
          <a:p>
            <a:pPr marL="146050" lvl="0" algn="ctr" rtl="0">
              <a:spcBef>
                <a:spcPts val="0"/>
              </a:spcBef>
              <a:spcAft>
                <a:spcPts val="0"/>
              </a:spcAft>
              <a:buSzPts val="1300"/>
            </a:pPr>
            <a:r>
              <a:rPr lang="en-US" sz="1000" dirty="0">
                <a:latin typeface="Candara" panose="020E0502030303020204" pitchFamily="34" charset="0"/>
              </a:rPr>
              <a:t>Learn from your own data</a:t>
            </a:r>
          </a:p>
          <a:p>
            <a:pPr algn="ctr"/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8" name="Google Shape;71;p13">
            <a:extLst>
              <a:ext uri="{FF2B5EF4-FFF2-40B4-BE49-F238E27FC236}">
                <a16:creationId xmlns:a16="http://schemas.microsoft.com/office/drawing/2014/main" id="{A203D607-8FAF-5B8F-9AE8-B0528946180B}"/>
              </a:ext>
            </a:extLst>
          </p:cNvPr>
          <p:cNvSpPr/>
          <p:nvPr/>
        </p:nvSpPr>
        <p:spPr>
          <a:xfrm>
            <a:off x="751836" y="1799690"/>
            <a:ext cx="2767217" cy="64179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ctr" rtl="0">
              <a:spcBef>
                <a:spcPts val="0"/>
              </a:spcBef>
              <a:spcAft>
                <a:spcPts val="0"/>
              </a:spcAft>
              <a:buSzPts val="1300"/>
            </a:pPr>
            <a:endParaRPr lang="en-GB" sz="1050" b="1" dirty="0">
              <a:latin typeface="Candara" panose="020E0502030303020204" pitchFamily="34" charset="0"/>
            </a:endParaRPr>
          </a:p>
          <a:p>
            <a:pPr marL="146050" lvl="0" algn="ctr" rtl="0">
              <a:spcBef>
                <a:spcPts val="0"/>
              </a:spcBef>
              <a:spcAft>
                <a:spcPts val="0"/>
              </a:spcAft>
              <a:buSzPts val="1300"/>
            </a:pPr>
            <a:r>
              <a:rPr lang="en-GB" sz="1050" b="1" dirty="0">
                <a:latin typeface="Candara" panose="020E0502030303020204" pitchFamily="34" charset="0"/>
              </a:rPr>
              <a:t>Extra paying service for </a:t>
            </a:r>
            <a:r>
              <a:rPr lang="en-GB" sz="1050" b="1" dirty="0" err="1">
                <a:latin typeface="Candara" panose="020E0502030303020204" pitchFamily="34" charset="0"/>
              </a:rPr>
              <a:t>Brazaar</a:t>
            </a:r>
            <a:r>
              <a:rPr lang="en-GB" sz="1050" b="1" dirty="0">
                <a:latin typeface="Candara" panose="020E0502030303020204" pitchFamily="34" charset="0"/>
              </a:rPr>
              <a:t>-sellers</a:t>
            </a:r>
          </a:p>
          <a:p>
            <a:pPr algn="ctr"/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9" name="Google Shape;71;p13">
            <a:extLst>
              <a:ext uri="{FF2B5EF4-FFF2-40B4-BE49-F238E27FC236}">
                <a16:creationId xmlns:a16="http://schemas.microsoft.com/office/drawing/2014/main" id="{7E94D55D-4BD3-3408-AB7C-60CD98A04168}"/>
              </a:ext>
            </a:extLst>
          </p:cNvPr>
          <p:cNvSpPr/>
          <p:nvPr/>
        </p:nvSpPr>
        <p:spPr>
          <a:xfrm>
            <a:off x="751835" y="2533134"/>
            <a:ext cx="2767217" cy="64179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algn="l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 sz="1050" b="1" dirty="0">
              <a:latin typeface="Candara" panose="020E0502030303020204" pitchFamily="34" charset="0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SzPts val="1300"/>
            </a:pPr>
            <a:r>
              <a:rPr lang="en-US" sz="1050" b="1" dirty="0">
                <a:latin typeface="Candara" panose="020E0502030303020204" pitchFamily="34" charset="0"/>
              </a:rPr>
              <a:t>Pricing : 1% extra commission on sales</a:t>
            </a:r>
          </a:p>
          <a:p>
            <a:pPr algn="ctr"/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Business model </a:t>
            </a:r>
            <a:r>
              <a:rPr lang="en-GB" sz="2800" u="sng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Brazaar</a:t>
            </a: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 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69" name="Google Shape;69;p13"/>
          <p:cNvSpPr/>
          <p:nvPr/>
        </p:nvSpPr>
        <p:spPr>
          <a:xfrm>
            <a:off x="3769050" y="1826530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5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E-commerce platform</a:t>
            </a:r>
            <a:endParaRPr sz="105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5539340" y="2726234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SELLER 2</a:t>
            </a:r>
            <a:endParaRPr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1998747" y="2726234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SELLER 1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2" name="Google Shape;72;p13"/>
          <p:cNvSpPr/>
          <p:nvPr/>
        </p:nvSpPr>
        <p:spPr>
          <a:xfrm>
            <a:off x="1153500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1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2843993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2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4694100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</a:t>
            </a:r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3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384593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1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cxnSp>
        <p:nvCxnSpPr>
          <p:cNvPr id="76" name="Google Shape;76;p13"/>
          <p:cNvCxnSpPr>
            <a:stCxn id="69" idx="2"/>
            <a:endCxn id="70" idx="0"/>
          </p:cNvCxnSpPr>
          <p:nvPr/>
        </p:nvCxnSpPr>
        <p:spPr>
          <a:xfrm rot="16200000" flipH="1">
            <a:off x="5194643" y="1612487"/>
            <a:ext cx="457204" cy="17702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" name="Google Shape;77;p13"/>
          <p:cNvCxnSpPr>
            <a:stCxn id="71" idx="0"/>
            <a:endCxn id="69" idx="2"/>
          </p:cNvCxnSpPr>
          <p:nvPr/>
        </p:nvCxnSpPr>
        <p:spPr>
          <a:xfrm rot="5400000" flipH="1" flipV="1">
            <a:off x="3424346" y="1612481"/>
            <a:ext cx="457204" cy="177030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8" name="Google Shape;78;p13"/>
          <p:cNvCxnSpPr>
            <a:stCxn id="71" idx="2"/>
            <a:endCxn id="73" idx="0"/>
          </p:cNvCxnSpPr>
          <p:nvPr/>
        </p:nvCxnSpPr>
        <p:spPr>
          <a:xfrm rot="-5400000" flipH="1">
            <a:off x="2961747" y="2974784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" name="Google Shape;79;p13"/>
          <p:cNvCxnSpPr>
            <a:stCxn id="72" idx="0"/>
            <a:endCxn id="71" idx="2"/>
          </p:cNvCxnSpPr>
          <p:nvPr/>
        </p:nvCxnSpPr>
        <p:spPr>
          <a:xfrm rot="-5400000">
            <a:off x="2116500" y="2974786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0" name="Google Shape;80;p13"/>
          <p:cNvCxnSpPr>
            <a:stCxn id="70" idx="2"/>
            <a:endCxn id="75" idx="0"/>
          </p:cNvCxnSpPr>
          <p:nvPr/>
        </p:nvCxnSpPr>
        <p:spPr>
          <a:xfrm rot="-5400000" flipH="1">
            <a:off x="6502490" y="2974634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13"/>
          <p:cNvCxnSpPr>
            <a:stCxn id="74" idx="0"/>
            <a:endCxn id="70" idx="2"/>
          </p:cNvCxnSpPr>
          <p:nvPr/>
        </p:nvCxnSpPr>
        <p:spPr>
          <a:xfrm rot="-5400000">
            <a:off x="5657100" y="2974786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" name="Google Shape;82;p13"/>
          <p:cNvSpPr/>
          <p:nvPr/>
        </p:nvSpPr>
        <p:spPr>
          <a:xfrm>
            <a:off x="2893350" y="2340733"/>
            <a:ext cx="1133100" cy="313800"/>
          </a:xfrm>
          <a:prstGeom prst="ellipse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9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Commission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3" name="Google Shape;83;p13"/>
          <p:cNvSpPr/>
          <p:nvPr/>
        </p:nvSpPr>
        <p:spPr>
          <a:xfrm>
            <a:off x="2108400" y="3202302"/>
            <a:ext cx="549603" cy="364312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4" name="Google Shape;84;p13"/>
          <p:cNvSpPr/>
          <p:nvPr/>
        </p:nvSpPr>
        <p:spPr>
          <a:xfrm>
            <a:off x="2953500" y="3202302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5104650" y="2340733"/>
            <a:ext cx="1133100" cy="313800"/>
          </a:xfrm>
          <a:prstGeom prst="ellipse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9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Commission</a:t>
            </a:r>
            <a:endParaRPr sz="9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6" name="Google Shape;84;p13">
            <a:extLst>
              <a:ext uri="{FF2B5EF4-FFF2-40B4-BE49-F238E27FC236}">
                <a16:creationId xmlns:a16="http://schemas.microsoft.com/office/drawing/2014/main" id="{26BC5EF0-B7EE-D6D8-61FD-EC6739C4D6AF}"/>
              </a:ext>
            </a:extLst>
          </p:cNvPr>
          <p:cNvSpPr/>
          <p:nvPr/>
        </p:nvSpPr>
        <p:spPr>
          <a:xfrm>
            <a:off x="5671200" y="3216122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7" name="Google Shape;84;p13">
            <a:extLst>
              <a:ext uri="{FF2B5EF4-FFF2-40B4-BE49-F238E27FC236}">
                <a16:creationId xmlns:a16="http://schemas.microsoft.com/office/drawing/2014/main" id="{59A0A353-37AE-3AA9-ECBF-606FDAB89D82}"/>
              </a:ext>
            </a:extLst>
          </p:cNvPr>
          <p:cNvSpPr/>
          <p:nvPr/>
        </p:nvSpPr>
        <p:spPr>
          <a:xfrm>
            <a:off x="6468801" y="3226490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pic>
        <p:nvPicPr>
          <p:cNvPr id="11" name="Picture 10" descr="A cartoon of a bird sitting on a post&#10;&#10;Description automatically generated">
            <a:extLst>
              <a:ext uri="{FF2B5EF4-FFF2-40B4-BE49-F238E27FC236}">
                <a16:creationId xmlns:a16="http://schemas.microsoft.com/office/drawing/2014/main" id="{22DB1158-3D59-B630-9891-8E4EA8BCB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513" y="576831"/>
            <a:ext cx="1759527" cy="1759527"/>
          </a:xfrm>
          <a:prstGeom prst="rect">
            <a:avLst/>
          </a:prstGeom>
        </p:spPr>
      </p:pic>
      <p:pic>
        <p:nvPicPr>
          <p:cNvPr id="27" name="Picture 26" descr="A logo of a shopping cart&#10;&#10;Description automatically generated">
            <a:extLst>
              <a:ext uri="{FF2B5EF4-FFF2-40B4-BE49-F238E27FC236}">
                <a16:creationId xmlns:a16="http://schemas.microsoft.com/office/drawing/2014/main" id="{052822A1-9349-05B1-AD63-7A4BF0B37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A9B827C-CBA8-23A1-E2A4-0ADAA3E99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>
            <a:extLst>
              <a:ext uri="{FF2B5EF4-FFF2-40B4-BE49-F238E27FC236}">
                <a16:creationId xmlns:a16="http://schemas.microsoft.com/office/drawing/2014/main" id="{9E4F2634-D876-4B16-EB5F-A2B8B519B3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Business model </a:t>
            </a:r>
            <a:r>
              <a:rPr lang="en-GB" sz="2800" u="sng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Brazaar</a:t>
            </a: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 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69" name="Google Shape;69;p13">
            <a:extLst>
              <a:ext uri="{FF2B5EF4-FFF2-40B4-BE49-F238E27FC236}">
                <a16:creationId xmlns:a16="http://schemas.microsoft.com/office/drawing/2014/main" id="{D21C98E7-00BC-14E8-A53C-FAE5CA812A43}"/>
              </a:ext>
            </a:extLst>
          </p:cNvPr>
          <p:cNvSpPr/>
          <p:nvPr/>
        </p:nvSpPr>
        <p:spPr>
          <a:xfrm>
            <a:off x="3769050" y="1826530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5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E-commerce platform</a:t>
            </a:r>
            <a:endParaRPr sz="105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0" name="Google Shape;70;p13">
            <a:extLst>
              <a:ext uri="{FF2B5EF4-FFF2-40B4-BE49-F238E27FC236}">
                <a16:creationId xmlns:a16="http://schemas.microsoft.com/office/drawing/2014/main" id="{D4951D87-9DC6-B49E-42C0-15A785AB9092}"/>
              </a:ext>
            </a:extLst>
          </p:cNvPr>
          <p:cNvSpPr/>
          <p:nvPr/>
        </p:nvSpPr>
        <p:spPr>
          <a:xfrm>
            <a:off x="5539340" y="2726234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SELLER 2</a:t>
            </a:r>
            <a:endParaRPr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71" name="Google Shape;71;p13">
            <a:extLst>
              <a:ext uri="{FF2B5EF4-FFF2-40B4-BE49-F238E27FC236}">
                <a16:creationId xmlns:a16="http://schemas.microsoft.com/office/drawing/2014/main" id="{F029AD23-8C2C-150E-86BC-C3DC5A08571F}"/>
              </a:ext>
            </a:extLst>
          </p:cNvPr>
          <p:cNvSpPr/>
          <p:nvPr/>
        </p:nvSpPr>
        <p:spPr>
          <a:xfrm>
            <a:off x="1998747" y="2726234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SELLER 1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2" name="Google Shape;72;p13">
            <a:extLst>
              <a:ext uri="{FF2B5EF4-FFF2-40B4-BE49-F238E27FC236}">
                <a16:creationId xmlns:a16="http://schemas.microsoft.com/office/drawing/2014/main" id="{464B1630-87CC-CB08-1F6A-8100104EBD22}"/>
              </a:ext>
            </a:extLst>
          </p:cNvPr>
          <p:cNvSpPr/>
          <p:nvPr/>
        </p:nvSpPr>
        <p:spPr>
          <a:xfrm>
            <a:off x="1153500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1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3" name="Google Shape;73;p13">
            <a:extLst>
              <a:ext uri="{FF2B5EF4-FFF2-40B4-BE49-F238E27FC236}">
                <a16:creationId xmlns:a16="http://schemas.microsoft.com/office/drawing/2014/main" id="{F0DC20BC-2B72-EF71-909F-D4C33999D637}"/>
              </a:ext>
            </a:extLst>
          </p:cNvPr>
          <p:cNvSpPr/>
          <p:nvPr/>
        </p:nvSpPr>
        <p:spPr>
          <a:xfrm>
            <a:off x="2843993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2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4" name="Google Shape;74;p13">
            <a:extLst>
              <a:ext uri="{FF2B5EF4-FFF2-40B4-BE49-F238E27FC236}">
                <a16:creationId xmlns:a16="http://schemas.microsoft.com/office/drawing/2014/main" id="{DFB2DD9B-8BA6-C0A6-9C0D-53A4DB9663FB}"/>
              </a:ext>
            </a:extLst>
          </p:cNvPr>
          <p:cNvSpPr/>
          <p:nvPr/>
        </p:nvSpPr>
        <p:spPr>
          <a:xfrm>
            <a:off x="4694100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</a:t>
            </a:r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3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sp>
        <p:nvSpPr>
          <p:cNvPr id="75" name="Google Shape;75;p13">
            <a:extLst>
              <a:ext uri="{FF2B5EF4-FFF2-40B4-BE49-F238E27FC236}">
                <a16:creationId xmlns:a16="http://schemas.microsoft.com/office/drawing/2014/main" id="{BC2CDCF6-9E50-BA93-D73B-13065B9E66BB}"/>
              </a:ext>
            </a:extLst>
          </p:cNvPr>
          <p:cNvSpPr/>
          <p:nvPr/>
        </p:nvSpPr>
        <p:spPr>
          <a:xfrm>
            <a:off x="6384593" y="3625936"/>
            <a:ext cx="1538100" cy="442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rPr>
              <a:t>CUSTOMER 1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</a:endParaRPr>
          </a:p>
        </p:txBody>
      </p:sp>
      <p:cxnSp>
        <p:nvCxnSpPr>
          <p:cNvPr id="76" name="Google Shape;76;p13">
            <a:extLst>
              <a:ext uri="{FF2B5EF4-FFF2-40B4-BE49-F238E27FC236}">
                <a16:creationId xmlns:a16="http://schemas.microsoft.com/office/drawing/2014/main" id="{8B7E92FE-6B1B-6292-D98B-BAF82754C2B5}"/>
              </a:ext>
            </a:extLst>
          </p:cNvPr>
          <p:cNvCxnSpPr>
            <a:stCxn id="69" idx="2"/>
            <a:endCxn id="70" idx="0"/>
          </p:cNvCxnSpPr>
          <p:nvPr/>
        </p:nvCxnSpPr>
        <p:spPr>
          <a:xfrm rot="16200000" flipH="1">
            <a:off x="5194643" y="1612487"/>
            <a:ext cx="457204" cy="17702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" name="Google Shape;77;p13">
            <a:extLst>
              <a:ext uri="{FF2B5EF4-FFF2-40B4-BE49-F238E27FC236}">
                <a16:creationId xmlns:a16="http://schemas.microsoft.com/office/drawing/2014/main" id="{F723916C-C030-6158-AB61-46CDAE186AAE}"/>
              </a:ext>
            </a:extLst>
          </p:cNvPr>
          <p:cNvCxnSpPr>
            <a:stCxn id="71" idx="0"/>
            <a:endCxn id="69" idx="2"/>
          </p:cNvCxnSpPr>
          <p:nvPr/>
        </p:nvCxnSpPr>
        <p:spPr>
          <a:xfrm rot="5400000" flipH="1" flipV="1">
            <a:off x="3424346" y="1612481"/>
            <a:ext cx="457204" cy="177030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8" name="Google Shape;78;p13">
            <a:extLst>
              <a:ext uri="{FF2B5EF4-FFF2-40B4-BE49-F238E27FC236}">
                <a16:creationId xmlns:a16="http://schemas.microsoft.com/office/drawing/2014/main" id="{EF0DC7B8-5DDE-CAB8-6533-1236CF636871}"/>
              </a:ext>
            </a:extLst>
          </p:cNvPr>
          <p:cNvCxnSpPr>
            <a:stCxn id="71" idx="2"/>
            <a:endCxn id="73" idx="0"/>
          </p:cNvCxnSpPr>
          <p:nvPr/>
        </p:nvCxnSpPr>
        <p:spPr>
          <a:xfrm rot="-5400000" flipH="1">
            <a:off x="2961747" y="2974784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" name="Google Shape;79;p13">
            <a:extLst>
              <a:ext uri="{FF2B5EF4-FFF2-40B4-BE49-F238E27FC236}">
                <a16:creationId xmlns:a16="http://schemas.microsoft.com/office/drawing/2014/main" id="{C00DA54E-31EC-526E-C29C-3619B3FF2311}"/>
              </a:ext>
            </a:extLst>
          </p:cNvPr>
          <p:cNvCxnSpPr>
            <a:stCxn id="72" idx="0"/>
            <a:endCxn id="71" idx="2"/>
          </p:cNvCxnSpPr>
          <p:nvPr/>
        </p:nvCxnSpPr>
        <p:spPr>
          <a:xfrm rot="-5400000">
            <a:off x="2116500" y="2974786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0" name="Google Shape;80;p13">
            <a:extLst>
              <a:ext uri="{FF2B5EF4-FFF2-40B4-BE49-F238E27FC236}">
                <a16:creationId xmlns:a16="http://schemas.microsoft.com/office/drawing/2014/main" id="{63492BB8-55F9-F537-4A7A-4052E5122AC2}"/>
              </a:ext>
            </a:extLst>
          </p:cNvPr>
          <p:cNvCxnSpPr>
            <a:stCxn id="70" idx="2"/>
            <a:endCxn id="75" idx="0"/>
          </p:cNvCxnSpPr>
          <p:nvPr/>
        </p:nvCxnSpPr>
        <p:spPr>
          <a:xfrm rot="-5400000" flipH="1">
            <a:off x="6502490" y="2974634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13">
            <a:extLst>
              <a:ext uri="{FF2B5EF4-FFF2-40B4-BE49-F238E27FC236}">
                <a16:creationId xmlns:a16="http://schemas.microsoft.com/office/drawing/2014/main" id="{D19B7357-8C66-15D8-9E3D-F38A476BA85A}"/>
              </a:ext>
            </a:extLst>
          </p:cNvPr>
          <p:cNvCxnSpPr>
            <a:stCxn id="74" idx="0"/>
            <a:endCxn id="70" idx="2"/>
          </p:cNvCxnSpPr>
          <p:nvPr/>
        </p:nvCxnSpPr>
        <p:spPr>
          <a:xfrm rot="-5400000">
            <a:off x="5657100" y="2974786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" name="Google Shape;82;p13">
            <a:extLst>
              <a:ext uri="{FF2B5EF4-FFF2-40B4-BE49-F238E27FC236}">
                <a16:creationId xmlns:a16="http://schemas.microsoft.com/office/drawing/2014/main" id="{8BF619E9-6C7C-D4E4-C4E4-893E3D585AFB}"/>
              </a:ext>
            </a:extLst>
          </p:cNvPr>
          <p:cNvSpPr/>
          <p:nvPr/>
        </p:nvSpPr>
        <p:spPr>
          <a:xfrm>
            <a:off x="2893350" y="2340733"/>
            <a:ext cx="1133100" cy="313800"/>
          </a:xfrm>
          <a:prstGeom prst="ellipse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9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Commission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3" name="Google Shape;83;p13">
            <a:extLst>
              <a:ext uri="{FF2B5EF4-FFF2-40B4-BE49-F238E27FC236}">
                <a16:creationId xmlns:a16="http://schemas.microsoft.com/office/drawing/2014/main" id="{89581E8C-05CF-8078-985F-D1B8D133EEE6}"/>
              </a:ext>
            </a:extLst>
          </p:cNvPr>
          <p:cNvSpPr/>
          <p:nvPr/>
        </p:nvSpPr>
        <p:spPr>
          <a:xfrm>
            <a:off x="2108400" y="3202302"/>
            <a:ext cx="549603" cy="364312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4" name="Google Shape;84;p13">
            <a:extLst>
              <a:ext uri="{FF2B5EF4-FFF2-40B4-BE49-F238E27FC236}">
                <a16:creationId xmlns:a16="http://schemas.microsoft.com/office/drawing/2014/main" id="{47307A21-ECF4-0A12-71E0-7F066BC0527F}"/>
              </a:ext>
            </a:extLst>
          </p:cNvPr>
          <p:cNvSpPr/>
          <p:nvPr/>
        </p:nvSpPr>
        <p:spPr>
          <a:xfrm>
            <a:off x="2953500" y="3202302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87" name="Google Shape;87;p13">
            <a:extLst>
              <a:ext uri="{FF2B5EF4-FFF2-40B4-BE49-F238E27FC236}">
                <a16:creationId xmlns:a16="http://schemas.microsoft.com/office/drawing/2014/main" id="{C782F4DF-5CF9-DBFF-ABC0-38CAFE0C07B8}"/>
              </a:ext>
            </a:extLst>
          </p:cNvPr>
          <p:cNvSpPr/>
          <p:nvPr/>
        </p:nvSpPr>
        <p:spPr>
          <a:xfrm>
            <a:off x="5104650" y="2340733"/>
            <a:ext cx="1133100" cy="313800"/>
          </a:xfrm>
          <a:prstGeom prst="ellipse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9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Commission</a:t>
            </a:r>
            <a:endParaRPr sz="9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6" name="Google Shape;84;p13">
            <a:extLst>
              <a:ext uri="{FF2B5EF4-FFF2-40B4-BE49-F238E27FC236}">
                <a16:creationId xmlns:a16="http://schemas.microsoft.com/office/drawing/2014/main" id="{7D758AB4-D46A-A67D-2BD4-66ADCE5BE752}"/>
              </a:ext>
            </a:extLst>
          </p:cNvPr>
          <p:cNvSpPr/>
          <p:nvPr/>
        </p:nvSpPr>
        <p:spPr>
          <a:xfrm>
            <a:off x="5671200" y="3216122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7" name="Google Shape;84;p13">
            <a:extLst>
              <a:ext uri="{FF2B5EF4-FFF2-40B4-BE49-F238E27FC236}">
                <a16:creationId xmlns:a16="http://schemas.microsoft.com/office/drawing/2014/main" id="{EFF7DD57-D468-CF67-8CAD-CB6EEBDB51B2}"/>
              </a:ext>
            </a:extLst>
          </p:cNvPr>
          <p:cNvSpPr/>
          <p:nvPr/>
        </p:nvSpPr>
        <p:spPr>
          <a:xfrm>
            <a:off x="6468801" y="3226490"/>
            <a:ext cx="524577" cy="347723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</a:rPr>
              <a:t>R$</a:t>
            </a:r>
            <a:endParaRPr sz="1000" b="1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pic>
        <p:nvPicPr>
          <p:cNvPr id="11" name="Picture 10" descr="A cartoon of a bird sitting on a post&#10;&#10;Description automatically generated">
            <a:extLst>
              <a:ext uri="{FF2B5EF4-FFF2-40B4-BE49-F238E27FC236}">
                <a16:creationId xmlns:a16="http://schemas.microsoft.com/office/drawing/2014/main" id="{BE483652-FC98-6EDE-2C70-35574159E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976" y="2491740"/>
            <a:ext cx="1058285" cy="1058285"/>
          </a:xfrm>
          <a:prstGeom prst="rect">
            <a:avLst/>
          </a:prstGeom>
        </p:spPr>
      </p:pic>
      <p:sp>
        <p:nvSpPr>
          <p:cNvPr id="22" name="Google Shape;112;p14">
            <a:extLst>
              <a:ext uri="{FF2B5EF4-FFF2-40B4-BE49-F238E27FC236}">
                <a16:creationId xmlns:a16="http://schemas.microsoft.com/office/drawing/2014/main" id="{4BD439C3-174B-7D56-1D89-3ED0F905DDF2}"/>
              </a:ext>
            </a:extLst>
          </p:cNvPr>
          <p:cNvSpPr/>
          <p:nvPr/>
        </p:nvSpPr>
        <p:spPr>
          <a:xfrm>
            <a:off x="170120" y="1367733"/>
            <a:ext cx="1938279" cy="858000"/>
          </a:xfrm>
          <a:prstGeom prst="wedgeRoundRectCallout">
            <a:avLst>
              <a:gd name="adj1" fmla="val 119772"/>
              <a:gd name="adj2" fmla="val 72028"/>
              <a:gd name="adj3" fmla="val 0"/>
            </a:avLst>
          </a:pr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rgbClr val="00B050"/>
              </a:gs>
              <a:gs pos="0">
                <a:schemeClr val="accent1">
                  <a:lumMod val="20000"/>
                  <a:lumOff val="80000"/>
                </a:schemeClr>
              </a:gs>
            </a:gsLst>
            <a:lin ang="5400000" scaled="1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603R$ </a:t>
            </a:r>
            <a:r>
              <a:rPr lang="en-GB" sz="1600" b="1" dirty="0" err="1">
                <a:latin typeface="Candara" panose="020E0502030303020204" pitchFamily="34" charset="0"/>
                <a:ea typeface="Inter"/>
                <a:cs typeface="Inter"/>
                <a:sym typeface="Inter"/>
              </a:rPr>
              <a:t>arpu</a:t>
            </a:r>
            <a:r>
              <a:rPr lang="en-GB" sz="16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 per year</a:t>
            </a:r>
            <a:endParaRPr sz="16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=&gt; flat evolution</a:t>
            </a:r>
            <a:endParaRPr sz="1000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=&gt; 3000 sellers, high churn</a:t>
            </a:r>
            <a:endParaRPr sz="1000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23" name="Google Shape;113;p14">
            <a:extLst>
              <a:ext uri="{FF2B5EF4-FFF2-40B4-BE49-F238E27FC236}">
                <a16:creationId xmlns:a16="http://schemas.microsoft.com/office/drawing/2014/main" id="{29CC6BB1-6461-BD3F-BF41-C9DC4719BC33}"/>
              </a:ext>
            </a:extLst>
          </p:cNvPr>
          <p:cNvSpPr/>
          <p:nvPr/>
        </p:nvSpPr>
        <p:spPr>
          <a:xfrm>
            <a:off x="7043700" y="1978858"/>
            <a:ext cx="2032500" cy="858000"/>
          </a:xfrm>
          <a:prstGeom prst="wedgeRoundRectCallout">
            <a:avLst>
              <a:gd name="adj1" fmla="val -64341"/>
              <a:gd name="adj2" fmla="val 76395"/>
              <a:gd name="adj3" fmla="val 0"/>
            </a:avLst>
          </a:pr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rgbClr val="00B050"/>
              </a:gs>
              <a:gs pos="0">
                <a:schemeClr val="accent1">
                  <a:lumMod val="20000"/>
                  <a:lumOff val="80000"/>
                </a:schemeClr>
              </a:gs>
            </a:gsLst>
            <a:lin ang="5400000" scaled="1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800" b="1" dirty="0">
                <a:latin typeface="Candara" panose="020E0502030303020204" pitchFamily="34" charset="0"/>
                <a:ea typeface="Inter"/>
                <a:sym typeface="Inter"/>
              </a:rPr>
              <a:t>120R$ per order</a:t>
            </a:r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endParaRPr b="1" dirty="0">
              <a:latin typeface="Candara" panose="020E0502030303020204" pitchFamily="34" charset="0"/>
              <a:ea typeface="Inter"/>
              <a:sym typeface="Inter"/>
            </a:endParaRPr>
          </a:p>
        </p:txBody>
      </p:sp>
      <p:sp>
        <p:nvSpPr>
          <p:cNvPr id="24" name="Google Shape;115;p14">
            <a:extLst>
              <a:ext uri="{FF2B5EF4-FFF2-40B4-BE49-F238E27FC236}">
                <a16:creationId xmlns:a16="http://schemas.microsoft.com/office/drawing/2014/main" id="{60F4F8C6-2FBC-9552-D300-44E736352543}"/>
              </a:ext>
            </a:extLst>
          </p:cNvPr>
          <p:cNvSpPr/>
          <p:nvPr/>
        </p:nvSpPr>
        <p:spPr>
          <a:xfrm>
            <a:off x="7330800" y="2650665"/>
            <a:ext cx="1745400" cy="549600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Inter"/>
              </a:rPr>
              <a:t>40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Inter"/>
              </a:rPr>
              <a:t>orders 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Inter"/>
              </a:rPr>
              <a:t>per seller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sp>
        <p:nvSpPr>
          <p:cNvPr id="25" name="Google Shape;114;p14">
            <a:extLst>
              <a:ext uri="{FF2B5EF4-FFF2-40B4-BE49-F238E27FC236}">
                <a16:creationId xmlns:a16="http://schemas.microsoft.com/office/drawing/2014/main" id="{5A73558E-E537-E085-0376-13D84AD5A017}"/>
              </a:ext>
            </a:extLst>
          </p:cNvPr>
          <p:cNvSpPr/>
          <p:nvPr/>
        </p:nvSpPr>
        <p:spPr>
          <a:xfrm>
            <a:off x="1970100" y="2039935"/>
            <a:ext cx="721500" cy="354600"/>
          </a:xfrm>
          <a:prstGeom prst="ellipse">
            <a:avLst/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Candara" panose="020E0502030303020204" pitchFamily="34" charset="0"/>
                <a:ea typeface="Roboto"/>
                <a:cs typeface="Roboto"/>
                <a:sym typeface="Inter"/>
              </a:rPr>
              <a:t>13%</a:t>
            </a:r>
            <a:endParaRPr sz="1000" b="1" dirty="0">
              <a:solidFill>
                <a:schemeClr val="tx1"/>
              </a:solidFill>
              <a:latin typeface="Candara" panose="020E0502030303020204" pitchFamily="34" charset="0"/>
              <a:ea typeface="Roboto"/>
              <a:cs typeface="Roboto"/>
              <a:sym typeface="Inter"/>
            </a:endParaRPr>
          </a:p>
        </p:txBody>
      </p:sp>
      <p:pic>
        <p:nvPicPr>
          <p:cNvPr id="2" name="Picture 1" descr="A logo of a shopping cart&#10;&#10;Description automatically generated">
            <a:extLst>
              <a:ext uri="{FF2B5EF4-FFF2-40B4-BE49-F238E27FC236}">
                <a16:creationId xmlns:a16="http://schemas.microsoft.com/office/drawing/2014/main" id="{55346D69-6FBE-1326-3C35-48E7A93B7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0633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63" y="1158753"/>
            <a:ext cx="7662885" cy="273399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311700" y="33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Increase ARPU for </a:t>
            </a:r>
            <a:r>
              <a:rPr lang="en-GB" sz="2800" u="sng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Brazaar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pic>
        <p:nvPicPr>
          <p:cNvPr id="4" name="Picture 3" descr="A cartoon of a bird pointing at a whiteboard&#10;&#10;Description automatically generated">
            <a:extLst>
              <a:ext uri="{FF2B5EF4-FFF2-40B4-BE49-F238E27FC236}">
                <a16:creationId xmlns:a16="http://schemas.microsoft.com/office/drawing/2014/main" id="{E69CE46B-8537-845B-0600-4712B86B5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63" y="1881871"/>
            <a:ext cx="1519420" cy="1519420"/>
          </a:xfrm>
          <a:prstGeom prst="rect">
            <a:avLst/>
          </a:prstGeom>
        </p:spPr>
      </p:pic>
      <p:pic>
        <p:nvPicPr>
          <p:cNvPr id="5" name="Picture 4" descr="A logo of a shopping cart&#10;&#10;Description automatically generated">
            <a:extLst>
              <a:ext uri="{FF2B5EF4-FFF2-40B4-BE49-F238E27FC236}">
                <a16:creationId xmlns:a16="http://schemas.microsoft.com/office/drawing/2014/main" id="{81D3F778-F707-B5DE-7C62-07B609B39F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sp>
        <p:nvSpPr>
          <p:cNvPr id="6" name="Google Shape;71;p13">
            <a:extLst>
              <a:ext uri="{FF2B5EF4-FFF2-40B4-BE49-F238E27FC236}">
                <a16:creationId xmlns:a16="http://schemas.microsoft.com/office/drawing/2014/main" id="{A4F56B90-5D35-8B16-CE5F-1E58C77B416D}"/>
              </a:ext>
            </a:extLst>
          </p:cNvPr>
          <p:cNvSpPr/>
          <p:nvPr/>
        </p:nvSpPr>
        <p:spPr>
          <a:xfrm>
            <a:off x="396064" y="3956161"/>
            <a:ext cx="7868281" cy="3646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A sensitivity analysis serves to visualize the impact on a KPI when underlying parameters evolve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224" y="1143525"/>
            <a:ext cx="8006114" cy="2856450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28" name="Google Shape;128;p16"/>
          <p:cNvSpPr/>
          <p:nvPr/>
        </p:nvSpPr>
        <p:spPr>
          <a:xfrm rot="3151">
            <a:off x="5670499" y="2745099"/>
            <a:ext cx="537524" cy="25447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16"/>
          <p:cNvSpPr txBox="1">
            <a:spLocks noGrp="1"/>
          </p:cNvSpPr>
          <p:nvPr>
            <p:ph type="title"/>
          </p:nvPr>
        </p:nvSpPr>
        <p:spPr>
          <a:xfrm>
            <a:off x="311700" y="33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Increase </a:t>
            </a:r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ARPU </a:t>
            </a:r>
            <a:r>
              <a:rPr lang="en-GB" sz="2800" u="sng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for </a:t>
            </a:r>
            <a:r>
              <a:rPr lang="en-GB" sz="2800" u="sng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Brazaar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130" name="Google Shape;130;p16"/>
          <p:cNvSpPr/>
          <p:nvPr/>
        </p:nvSpPr>
        <p:spPr>
          <a:xfrm rot="5403151">
            <a:off x="4942973" y="3142466"/>
            <a:ext cx="501676" cy="21658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4521281" y="3549985"/>
            <a:ext cx="1336800" cy="40170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Inter"/>
                <a:ea typeface="Inter"/>
                <a:cs typeface="Inter"/>
                <a:sym typeface="Inter"/>
              </a:rPr>
              <a:t>PAID SERVICES</a:t>
            </a:r>
            <a:endParaRPr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6263281" y="2671486"/>
            <a:ext cx="1530900" cy="401700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Inter"/>
                <a:ea typeface="Inter"/>
                <a:cs typeface="Inter"/>
                <a:sym typeface="Inter"/>
              </a:rPr>
              <a:t>BENCHMARKS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51874612-1A6B-0379-EBCF-C597FE996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bird pointing at a whiteboard&#10;&#10;Description automatically generated">
            <a:extLst>
              <a:ext uri="{FF2B5EF4-FFF2-40B4-BE49-F238E27FC236}">
                <a16:creationId xmlns:a16="http://schemas.microsoft.com/office/drawing/2014/main" id="{F637B28F-A2F4-17F4-6566-1516AA4F9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619663" y="1881871"/>
            <a:ext cx="1519420" cy="15194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Datasets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496086" y="1485630"/>
            <a:ext cx="2596500" cy="2040900"/>
          </a:xfrm>
          <a:prstGeom prst="rect">
            <a:avLst/>
          </a:prstGeom>
          <a:gradFill>
            <a:gsLst>
              <a:gs pos="25000">
                <a:srgbClr val="76F2F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Internal 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e-com platform</a:t>
            </a:r>
            <a:endParaRPr sz="18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(</a:t>
            </a:r>
            <a:r>
              <a:rPr lang="en-GB" sz="1800" b="1" dirty="0" err="1">
                <a:latin typeface="Candara" panose="020E0502030303020204" pitchFamily="34" charset="0"/>
                <a:ea typeface="Inter"/>
                <a:cs typeface="Inter"/>
                <a:sym typeface="Inter"/>
              </a:rPr>
              <a:t>kaggle</a:t>
            </a:r>
            <a:r>
              <a:rPr lang="en-GB" sz="18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)</a:t>
            </a:r>
            <a:endParaRPr sz="18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3211986" y="1485630"/>
            <a:ext cx="2596500" cy="2040900"/>
          </a:xfrm>
          <a:prstGeom prst="rect">
            <a:avLst/>
          </a:prstGeom>
          <a:gradFill>
            <a:gsLst>
              <a:gs pos="25000">
                <a:srgbClr val="76F2F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800" b="1">
                <a:latin typeface="Candara" panose="020E0502030303020204" pitchFamily="34" charset="0"/>
                <a:ea typeface="Inter"/>
                <a:sym typeface="Inter"/>
              </a:rPr>
              <a:t>External </a:t>
            </a:r>
            <a:r>
              <a:rPr lang="en-GB" sz="1800" b="1" dirty="0">
                <a:latin typeface="Candara" panose="020E0502030303020204" pitchFamily="34" charset="0"/>
                <a:ea typeface="Inter"/>
                <a:sym typeface="Inter"/>
              </a:rPr>
              <a:t>data</a:t>
            </a:r>
          </a:p>
          <a:p>
            <a:pPr algn="ctr"/>
            <a:endParaRPr lang="en-GB"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r>
              <a:rPr lang="en-GB" sz="1800" b="1" dirty="0">
                <a:latin typeface="Candara" panose="020E0502030303020204" pitchFamily="34" charset="0"/>
                <a:ea typeface="Inter"/>
                <a:sym typeface="Inter"/>
              </a:rPr>
              <a:t>° seller margins </a:t>
            </a:r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r>
              <a:rPr lang="en-GB" sz="1800" b="1" dirty="0">
                <a:latin typeface="Candara" panose="020E0502030303020204" pitchFamily="34" charset="0"/>
                <a:ea typeface="Inter"/>
                <a:sym typeface="Inter"/>
              </a:rPr>
              <a:t>° platform commissions</a:t>
            </a:r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5927886" y="1485630"/>
            <a:ext cx="2596500" cy="2040900"/>
          </a:xfrm>
          <a:prstGeom prst="rect">
            <a:avLst/>
          </a:prstGeom>
          <a:gradFill>
            <a:gsLst>
              <a:gs pos="25000">
                <a:srgbClr val="76F2F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800" b="1">
                <a:latin typeface="Candara" panose="020E0502030303020204" pitchFamily="34" charset="0"/>
                <a:ea typeface="Inter"/>
                <a:sym typeface="Inter"/>
              </a:rPr>
              <a:t>Engagement scoring </a:t>
            </a:r>
            <a:endParaRPr lang="en-GB"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endParaRPr lang="en-GB"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r>
              <a:rPr lang="en-GB" sz="1800" b="1" dirty="0">
                <a:latin typeface="Candara" panose="020E0502030303020204" pitchFamily="34" charset="0"/>
                <a:ea typeface="Inter"/>
                <a:sym typeface="Inter"/>
              </a:rPr>
              <a:t>RFM-model</a:t>
            </a:r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  <a:p>
            <a:pPr algn="ctr"/>
            <a:endParaRPr sz="1800" b="1" dirty="0">
              <a:latin typeface="Candara" panose="020E0502030303020204" pitchFamily="34" charset="0"/>
              <a:ea typeface="Inter"/>
              <a:sym typeface="Inter"/>
            </a:endParaRPr>
          </a:p>
        </p:txBody>
      </p:sp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54A7BE43-63E0-4047-81B6-DBEC0A270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toucan running with a box&#10;&#10;Description automatically generated">
            <a:extLst>
              <a:ext uri="{FF2B5EF4-FFF2-40B4-BE49-F238E27FC236}">
                <a16:creationId xmlns:a16="http://schemas.microsoft.com/office/drawing/2014/main" id="{5DFF8A27-8492-04FD-42F9-FCCADAF7A3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7174" y="3672150"/>
            <a:ext cx="1570510" cy="1570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/>
        </p:nvSpPr>
        <p:spPr>
          <a:xfrm>
            <a:off x="4472455" y="250201"/>
            <a:ext cx="30000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38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  <a:ea typeface="Inter"/>
              </a:defRPr>
            </a:lvl1pPr>
          </a:lstStyle>
          <a:p>
            <a:r>
              <a:rPr lang="en-GB" dirty="0">
                <a:sym typeface="Inter"/>
              </a:rPr>
              <a:t>M</a:t>
            </a:r>
            <a:endParaRPr dirty="0"/>
          </a:p>
        </p:txBody>
      </p:sp>
      <p:sp>
        <p:nvSpPr>
          <p:cNvPr id="146" name="Google Shape;146;p18"/>
          <p:cNvSpPr txBox="1"/>
          <p:nvPr/>
        </p:nvSpPr>
        <p:spPr>
          <a:xfrm>
            <a:off x="2912791" y="268831"/>
            <a:ext cx="1340191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GB" sz="13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  <a:ea typeface="Inter"/>
                <a:sym typeface="Inter"/>
              </a:rPr>
              <a:t>F</a:t>
            </a:r>
            <a:endParaRPr sz="13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  <a:ea typeface="Inter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876192" y="249412"/>
            <a:ext cx="2199600" cy="12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  <a:ea typeface="Inter"/>
                <a:sym typeface="Inter"/>
              </a:rPr>
              <a:t>R</a:t>
            </a:r>
            <a:endParaRPr sz="13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  <a:ea typeface="Inter"/>
              <a:sym typeface="Inter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2320050" y="2533438"/>
            <a:ext cx="2317200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Frequency</a:t>
            </a:r>
            <a:endParaRPr sz="1100" b="1" dirty="0">
              <a:solidFill>
                <a:schemeClr val="dk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amount of orders</a:t>
            </a:r>
            <a:endParaRPr dirty="0">
              <a:solidFill>
                <a:schemeClr val="dk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240525" y="2571750"/>
            <a:ext cx="23172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Recency </a:t>
            </a:r>
            <a:endParaRPr b="1" dirty="0">
              <a:solidFill>
                <a:schemeClr val="dk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avg</a:t>
            </a:r>
            <a:r>
              <a:rPr lang="en-GB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 days between orders</a:t>
            </a:r>
            <a:endParaRPr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4028475" y="2571738"/>
            <a:ext cx="23172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Monetization</a:t>
            </a:r>
            <a:endParaRPr dirty="0">
              <a:solidFill>
                <a:schemeClr val="dk1"/>
              </a:solidFill>
              <a:latin typeface="Candara" panose="020E0502030303020204" pitchFamily="34" charset="0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ndara" panose="020E0502030303020204" pitchFamily="34" charset="0"/>
                <a:ea typeface="Inter"/>
                <a:cs typeface="Inter"/>
                <a:sym typeface="Inter"/>
              </a:rPr>
              <a:t>total value </a:t>
            </a:r>
            <a:endParaRPr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2426550" y="2637138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latin typeface="Inter"/>
                <a:ea typeface="Inter"/>
                <a:cs typeface="Inter"/>
                <a:sym typeface="Inter"/>
              </a:rPr>
              <a:t>+</a:t>
            </a:r>
            <a:endParaRPr sz="13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4138888" y="2637138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latin typeface="Inter"/>
                <a:ea typeface="Inter"/>
                <a:cs typeface="Inter"/>
                <a:sym typeface="Inter"/>
              </a:rPr>
              <a:t>+</a:t>
            </a:r>
            <a:endParaRPr sz="13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18"/>
          <p:cNvSpPr txBox="1"/>
          <p:nvPr/>
        </p:nvSpPr>
        <p:spPr>
          <a:xfrm>
            <a:off x="6168256" y="2664238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latin typeface="Inter"/>
                <a:ea typeface="Inter"/>
                <a:cs typeface="Inter"/>
                <a:sym typeface="Inter"/>
              </a:rPr>
              <a:t>=</a:t>
            </a:r>
            <a:endParaRPr sz="13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6838350" y="2664238"/>
            <a:ext cx="162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Engagement (%)</a:t>
            </a:r>
            <a:endParaRPr sz="1300" b="1" dirty="0">
              <a:latin typeface="Candara" panose="020E0502030303020204" pitchFamily="34" charset="0"/>
              <a:ea typeface="Inter"/>
              <a:cs typeface="Inter"/>
              <a:sym typeface="Inter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3723925" y="1938300"/>
            <a:ext cx="31686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69513" y="3473464"/>
            <a:ext cx="883500" cy="554400"/>
          </a:xfrm>
          <a:prstGeom prst="rect">
            <a:avLst/>
          </a:prstGeom>
          <a:noFill/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None/>
              <a:defRPr sz="1800" b="1">
                <a:latin typeface="Candara" panose="020E0502030303020204" pitchFamily="34" charset="0"/>
                <a:ea typeface="Inter"/>
                <a:cs typeface="Inter"/>
              </a:defRPr>
            </a:lvl1pPr>
          </a:lstStyle>
          <a:p>
            <a:r>
              <a:rPr lang="en-GB" sz="1400" dirty="0">
                <a:sym typeface="Inter"/>
              </a:rPr>
              <a:t>13 days</a:t>
            </a:r>
            <a:endParaRPr sz="1400" dirty="0">
              <a:sym typeface="Inter"/>
            </a:endParaRPr>
          </a:p>
          <a:p>
            <a:r>
              <a:rPr lang="en-GB" sz="1400" b="0" i="1" dirty="0">
                <a:sym typeface="Inter"/>
              </a:rPr>
              <a:t>(7/10)</a:t>
            </a:r>
            <a:endParaRPr sz="1400" b="0" i="1" dirty="0">
              <a:sym typeface="Inter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2906308" y="3472925"/>
            <a:ext cx="883500" cy="554400"/>
          </a:xfrm>
          <a:prstGeom prst="rect">
            <a:avLst/>
          </a:prstGeom>
          <a:noFill/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1800">
                <a:latin typeface="Candara" panose="020E0502030303020204" pitchFamily="34" charset="0"/>
                <a:ea typeface="Inter"/>
                <a:cs typeface="Inter"/>
              </a:defRPr>
            </a:lvl1pPr>
          </a:lstStyle>
          <a:p>
            <a:r>
              <a:rPr lang="en-GB" sz="1400" b="1" dirty="0">
                <a:sym typeface="Inter"/>
              </a:rPr>
              <a:t>9 orders</a:t>
            </a:r>
            <a:endParaRPr sz="1400" b="1" dirty="0">
              <a:sym typeface="Inter"/>
            </a:endParaRPr>
          </a:p>
          <a:p>
            <a:r>
              <a:rPr lang="en-GB" sz="1400" i="1" dirty="0">
                <a:sym typeface="Inter"/>
              </a:rPr>
              <a:t>(8/10)</a:t>
            </a:r>
            <a:endParaRPr sz="1400" i="1" dirty="0">
              <a:sym typeface="Inter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4745325" y="3472925"/>
            <a:ext cx="883500" cy="554400"/>
          </a:xfrm>
          <a:prstGeom prst="rect">
            <a:avLst/>
          </a:prstGeom>
          <a:noFill/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1800">
                <a:latin typeface="Candara" panose="020E0502030303020204" pitchFamily="34" charset="0"/>
                <a:ea typeface="Inter"/>
                <a:cs typeface="Inter"/>
              </a:defRPr>
            </a:lvl1pPr>
          </a:lstStyle>
          <a:p>
            <a:r>
              <a:rPr lang="en-GB" sz="1400" b="1" dirty="0">
                <a:sym typeface="Inter"/>
              </a:rPr>
              <a:t>878 $</a:t>
            </a:r>
            <a:endParaRPr sz="1400" b="1" dirty="0">
              <a:sym typeface="Inter"/>
            </a:endParaRPr>
          </a:p>
          <a:p>
            <a:r>
              <a:rPr lang="en-GB" sz="1400" i="1" dirty="0">
                <a:sym typeface="Inter"/>
              </a:rPr>
              <a:t>(9/10)</a:t>
            </a:r>
            <a:endParaRPr sz="1400" i="1" dirty="0">
              <a:sym typeface="Inter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2407692" y="3558214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dirty="0">
                <a:latin typeface="Inter"/>
                <a:ea typeface="Inter"/>
                <a:cs typeface="Inter"/>
                <a:sym typeface="Inter"/>
              </a:rPr>
              <a:t>+</a:t>
            </a:r>
            <a:endParaRPr sz="1300"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4137338" y="3508559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dirty="0">
                <a:latin typeface="Inter"/>
                <a:ea typeface="Inter"/>
                <a:cs typeface="Inter"/>
                <a:sym typeface="Inter"/>
              </a:rPr>
              <a:t>+</a:t>
            </a:r>
            <a:endParaRPr sz="1300"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6168256" y="3506787"/>
            <a:ext cx="426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dirty="0">
                <a:latin typeface="Inter"/>
                <a:ea typeface="Inter"/>
                <a:cs typeface="Inter"/>
                <a:sym typeface="Inter"/>
              </a:rPr>
              <a:t>=</a:t>
            </a:r>
            <a:endParaRPr sz="1300"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6999447" y="3458988"/>
            <a:ext cx="883500" cy="554400"/>
          </a:xfrm>
          <a:prstGeom prst="rect">
            <a:avLst/>
          </a:prstGeom>
          <a:noFill/>
          <a:ln w="22225" cap="flat" cmpd="sng">
            <a:solidFill>
              <a:schemeClr val="accent6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ctr">
              <a:buNone/>
              <a:defRPr sz="1800">
                <a:latin typeface="Candara" panose="020E0502030303020204" pitchFamily="34" charset="0"/>
                <a:ea typeface="Inter"/>
                <a:cs typeface="Inter"/>
              </a:defRPr>
            </a:lvl1pPr>
          </a:lstStyle>
          <a:p>
            <a:r>
              <a:rPr lang="en-GB" sz="1400" b="1" dirty="0">
                <a:sym typeface="Inter"/>
              </a:rPr>
              <a:t>80%</a:t>
            </a:r>
            <a:endParaRPr sz="1400" b="1" dirty="0">
              <a:sym typeface="Inter"/>
            </a:endParaRPr>
          </a:p>
          <a:p>
            <a:r>
              <a:rPr lang="en-GB" sz="1400" i="1" dirty="0">
                <a:sym typeface="Inter"/>
              </a:rPr>
              <a:t>(24/30)</a:t>
            </a:r>
            <a:endParaRPr sz="1400" i="1" dirty="0">
              <a:sym typeface="Inter"/>
            </a:endParaRPr>
          </a:p>
        </p:txBody>
      </p:sp>
      <p:pic>
        <p:nvPicPr>
          <p:cNvPr id="3" name="Picture 2" descr="A logo of a shopping cart&#10;&#10;Description automatically generated">
            <a:extLst>
              <a:ext uri="{FF2B5EF4-FFF2-40B4-BE49-F238E27FC236}">
                <a16:creationId xmlns:a16="http://schemas.microsoft.com/office/drawing/2014/main" id="{2824350F-6AE9-9C7C-CFB5-69A2E292C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4" name="Picture 3" descr="A cartoon of a toucan running with a box&#10;&#10;Description automatically generated">
            <a:extLst>
              <a:ext uri="{FF2B5EF4-FFF2-40B4-BE49-F238E27FC236}">
                <a16:creationId xmlns:a16="http://schemas.microsoft.com/office/drawing/2014/main" id="{4EA87A5A-9ADC-8669-D91E-1606ECEE3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765" y="1091785"/>
            <a:ext cx="1570510" cy="1570510"/>
          </a:xfrm>
          <a:prstGeom prst="rect">
            <a:avLst/>
          </a:prstGeom>
        </p:spPr>
      </p:pic>
      <p:sp>
        <p:nvSpPr>
          <p:cNvPr id="5" name="Google Shape;71;p13">
            <a:extLst>
              <a:ext uri="{FF2B5EF4-FFF2-40B4-BE49-F238E27FC236}">
                <a16:creationId xmlns:a16="http://schemas.microsoft.com/office/drawing/2014/main" id="{F0DC5E2E-8430-B36D-4DB2-CE260421C544}"/>
              </a:ext>
            </a:extLst>
          </p:cNvPr>
          <p:cNvSpPr/>
          <p:nvPr/>
        </p:nvSpPr>
        <p:spPr>
          <a:xfrm>
            <a:off x="1196269" y="4197995"/>
            <a:ext cx="6881962" cy="3646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b="1" i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RFM is a proven model in e-commerce which we tuned into an engagement score for every single ID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Segments - sellers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51" y="1554241"/>
            <a:ext cx="8994049" cy="288622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4" name="Picture 3" descr="A logo of a shopping cart&#10;&#10;Description automatically generated">
            <a:extLst>
              <a:ext uri="{FF2B5EF4-FFF2-40B4-BE49-F238E27FC236}">
                <a16:creationId xmlns:a16="http://schemas.microsoft.com/office/drawing/2014/main" id="{8AD6CEA8-05BB-C446-A8BD-726B9A266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7" name="Picture 6" descr="A cartoon of a toucan running with a box&#10;&#10;Description automatically generated">
            <a:extLst>
              <a:ext uri="{FF2B5EF4-FFF2-40B4-BE49-F238E27FC236}">
                <a16:creationId xmlns:a16="http://schemas.microsoft.com/office/drawing/2014/main" id="{C9AB94B7-08C7-21FC-9B9F-2CE1D7E6E5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9109" y="4475292"/>
            <a:ext cx="715731" cy="715731"/>
          </a:xfrm>
          <a:prstGeom prst="rect">
            <a:avLst/>
          </a:prstGeom>
        </p:spPr>
      </p:pic>
      <p:sp>
        <p:nvSpPr>
          <p:cNvPr id="8" name="Google Shape;71;p13">
            <a:extLst>
              <a:ext uri="{FF2B5EF4-FFF2-40B4-BE49-F238E27FC236}">
                <a16:creationId xmlns:a16="http://schemas.microsoft.com/office/drawing/2014/main" id="{798F3F50-939C-38FD-6A20-A5DE8CB63BDE}"/>
              </a:ext>
            </a:extLst>
          </p:cNvPr>
          <p:cNvSpPr/>
          <p:nvPr/>
        </p:nvSpPr>
        <p:spPr>
          <a:xfrm>
            <a:off x="507578" y="940242"/>
            <a:ext cx="3589746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n w="635">
                  <a:noFill/>
                </a:ln>
                <a:solidFill>
                  <a:schemeClr val="tx1"/>
                </a:solidFill>
                <a:latin typeface="Candara" panose="020E0502030303020204" pitchFamily="34" charset="0"/>
              </a:rPr>
              <a:t>between 0-20</a:t>
            </a:r>
            <a:r>
              <a:rPr lang="en-US" sz="1200" b="1" i="1" dirty="0">
                <a:ln w="635">
                  <a:noFill/>
                </a:ln>
                <a:solidFill>
                  <a:schemeClr val="tx1"/>
                </a:solidFill>
                <a:latin typeface="Candara" panose="020E0502030303020204" pitchFamily="34" charset="0"/>
              </a:rPr>
              <a:t>		“sleeping”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n w="635">
                  <a:noFill/>
                </a:ln>
                <a:solidFill>
                  <a:schemeClr val="tx1"/>
                </a:solidFill>
                <a:latin typeface="Candara" panose="020E0502030303020204" pitchFamily="34" charset="0"/>
              </a:rPr>
              <a:t>between  20-40</a:t>
            </a:r>
            <a:r>
              <a:rPr lang="en-US" sz="1200" b="1" i="1" dirty="0">
                <a:ln w="635">
                  <a:noFill/>
                </a:ln>
                <a:solidFill>
                  <a:schemeClr val="tx1"/>
                </a:solidFill>
                <a:latin typeface="Candara" panose="020E0502030303020204" pitchFamily="34" charset="0"/>
              </a:rPr>
              <a:t>	“passive”</a:t>
            </a:r>
          </a:p>
        </p:txBody>
      </p:sp>
      <p:sp>
        <p:nvSpPr>
          <p:cNvPr id="9" name="Google Shape;71;p13">
            <a:extLst>
              <a:ext uri="{FF2B5EF4-FFF2-40B4-BE49-F238E27FC236}">
                <a16:creationId xmlns:a16="http://schemas.microsoft.com/office/drawing/2014/main" id="{B6820A03-B7DB-CA67-9CB3-1BA751340F6A}"/>
              </a:ext>
            </a:extLst>
          </p:cNvPr>
          <p:cNvSpPr/>
          <p:nvPr/>
        </p:nvSpPr>
        <p:spPr>
          <a:xfrm>
            <a:off x="4620533" y="940241"/>
            <a:ext cx="3262414" cy="57270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B050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81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n w="635">
                  <a:noFill/>
                </a:ln>
                <a:solidFill>
                  <a:schemeClr val="dk1"/>
                </a:solidFill>
                <a:latin typeface="Candara" panose="020E0502030303020204" pitchFamily="34" charset="0"/>
              </a:rPr>
              <a:t>between 40- 60</a:t>
            </a:r>
            <a:r>
              <a:rPr lang="en-US" sz="1200" b="1" i="1" dirty="0">
                <a:ln w="635">
                  <a:noFill/>
                </a:ln>
                <a:solidFill>
                  <a:schemeClr val="dk1"/>
                </a:solidFill>
                <a:latin typeface="Candara" panose="020E0502030303020204" pitchFamily="34" charset="0"/>
              </a:rPr>
              <a:t>	“active”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n w="635">
                  <a:noFill/>
                </a:ln>
                <a:solidFill>
                  <a:schemeClr val="dk1"/>
                </a:solidFill>
                <a:latin typeface="Candara" panose="020E0502030303020204" pitchFamily="34" charset="0"/>
              </a:rPr>
              <a:t>between 60-100</a:t>
            </a:r>
            <a:r>
              <a:rPr lang="en-US" sz="1200" b="1" i="1" dirty="0">
                <a:ln w="635">
                  <a:noFill/>
                </a:ln>
                <a:solidFill>
                  <a:schemeClr val="dk1"/>
                </a:solidFill>
                <a:latin typeface="Candara" panose="020E0502030303020204" pitchFamily="34" charset="0"/>
              </a:rPr>
              <a:t>	“ambassador”</a:t>
            </a:r>
            <a:endParaRPr lang="en-US" sz="1200" b="1" i="1" dirty="0">
              <a:ln w="635">
                <a:noFill/>
              </a:ln>
              <a:latin typeface="Candara" panose="020E0502030303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311700" y="18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u="sng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ndara" panose="020E0502030303020204" pitchFamily="34" charset="0"/>
              </a:rPr>
              <a:t>Cohort - sellers</a:t>
            </a:r>
            <a:endParaRPr sz="2800" u="sng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ndara" panose="020E0502030303020204" pitchFamily="34" charset="0"/>
            </a:endParaRPr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7277"/>
            <a:ext cx="9144002" cy="2205650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4" name="Picture 3" descr="A logo of a shopping cart&#10;&#10;Description automatically generated">
            <a:extLst>
              <a:ext uri="{FF2B5EF4-FFF2-40B4-BE49-F238E27FC236}">
                <a16:creationId xmlns:a16="http://schemas.microsoft.com/office/drawing/2014/main" id="{BD568EEB-DFF1-9B42-4C80-94CC84561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947" y="-74997"/>
            <a:ext cx="1303655" cy="1303655"/>
          </a:xfrm>
          <a:prstGeom prst="rect">
            <a:avLst/>
          </a:prstGeom>
        </p:spPr>
      </p:pic>
      <p:pic>
        <p:nvPicPr>
          <p:cNvPr id="6" name="Picture 5" descr="A cartoon of a toucan sitting on a truck&#10;&#10;Description automatically generated">
            <a:extLst>
              <a:ext uri="{FF2B5EF4-FFF2-40B4-BE49-F238E27FC236}">
                <a16:creationId xmlns:a16="http://schemas.microsoft.com/office/drawing/2014/main" id="{A2AD6A98-3C3B-88E3-49EA-355EDD7F48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582" y="2249852"/>
            <a:ext cx="1176729" cy="1176729"/>
          </a:xfrm>
          <a:prstGeom prst="rect">
            <a:avLst/>
          </a:prstGeom>
        </p:spPr>
      </p:pic>
      <p:sp>
        <p:nvSpPr>
          <p:cNvPr id="7" name="Google Shape;71;p13">
            <a:extLst>
              <a:ext uri="{FF2B5EF4-FFF2-40B4-BE49-F238E27FC236}">
                <a16:creationId xmlns:a16="http://schemas.microsoft.com/office/drawing/2014/main" id="{49EE09F9-F66C-E5E9-92E9-610CE84EBD2E}"/>
              </a:ext>
            </a:extLst>
          </p:cNvPr>
          <p:cNvSpPr/>
          <p:nvPr/>
        </p:nvSpPr>
        <p:spPr>
          <a:xfrm>
            <a:off x="637859" y="3734295"/>
            <a:ext cx="7868281" cy="3646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A method of studying groups of individuals within a defined period, to </a:t>
            </a:r>
            <a:r>
              <a:rPr lang="en-US" sz="1050" b="1" i="1" dirty="0" err="1">
                <a:latin typeface="Candara" panose="020E0502030303020204" pitchFamily="34" charset="0"/>
                <a:ea typeface="Inter"/>
                <a:cs typeface="Inter"/>
                <a:sym typeface="Inter"/>
              </a:rPr>
              <a:t>analyse</a:t>
            </a:r>
            <a:r>
              <a:rPr lang="en-US" sz="1050" b="1" i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 and compare their </a:t>
            </a:r>
            <a:r>
              <a:rPr lang="en-US" sz="1050" b="1" i="1" dirty="0" err="1">
                <a:latin typeface="Candara" panose="020E0502030303020204" pitchFamily="34" charset="0"/>
                <a:ea typeface="Inter"/>
                <a:cs typeface="Inter"/>
                <a:sym typeface="Inter"/>
              </a:rPr>
              <a:t>behaviours</a:t>
            </a:r>
            <a:r>
              <a:rPr lang="en-US" sz="1050" b="1" i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 (like churn) over time</a:t>
            </a:r>
            <a:r>
              <a:rPr lang="en-US" sz="800" b="1" i="1" dirty="0">
                <a:latin typeface="Candara" panose="020E0502030303020204" pitchFamily="34" charset="0"/>
                <a:ea typeface="Inter"/>
                <a:cs typeface="Inter"/>
                <a:sym typeface="Inter"/>
              </a:rPr>
              <a:t>.</a:t>
            </a:r>
          </a:p>
        </p:txBody>
      </p:sp>
      <p:sp>
        <p:nvSpPr>
          <p:cNvPr id="8" name="Google Shape;71;p13">
            <a:extLst>
              <a:ext uri="{FF2B5EF4-FFF2-40B4-BE49-F238E27FC236}">
                <a16:creationId xmlns:a16="http://schemas.microsoft.com/office/drawing/2014/main" id="{76CAAE6E-7243-0081-C6BF-55C7F1EAC773}"/>
              </a:ext>
            </a:extLst>
          </p:cNvPr>
          <p:cNvSpPr/>
          <p:nvPr/>
        </p:nvSpPr>
        <p:spPr>
          <a:xfrm>
            <a:off x="587793" y="1091096"/>
            <a:ext cx="3831360" cy="36461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6F2FF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050" b="1" dirty="0">
                <a:latin typeface="Candara" panose="020E0502030303020204" pitchFamily="34" charset="0"/>
              </a:rPr>
              <a:t>After 2 months, only 50% of the sellers remains active? </a:t>
            </a:r>
          </a:p>
        </p:txBody>
      </p:sp>
      <p:sp>
        <p:nvSpPr>
          <p:cNvPr id="9" name="Google Shape;71;p13">
            <a:extLst>
              <a:ext uri="{FF2B5EF4-FFF2-40B4-BE49-F238E27FC236}">
                <a16:creationId xmlns:a16="http://schemas.microsoft.com/office/drawing/2014/main" id="{2C055949-78CB-049A-2967-E94F7D997F61}"/>
              </a:ext>
            </a:extLst>
          </p:cNvPr>
          <p:cNvSpPr/>
          <p:nvPr/>
        </p:nvSpPr>
        <p:spPr>
          <a:xfrm>
            <a:off x="4571999" y="1091096"/>
            <a:ext cx="3831360" cy="36461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6F2FF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  <a:ln>
            <a:solidFill>
              <a:schemeClr val="accent4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050" b="1" dirty="0">
                <a:latin typeface="Candara" panose="020E0502030303020204" pitchFamily="34" charset="0"/>
              </a:rPr>
              <a:t>After 1 year, only 33% is still active?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A0696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On-screen Show (16:9)</PresentationFormat>
  <Paragraphs>141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Inter SemiBold</vt:lpstr>
      <vt:lpstr>Candara</vt:lpstr>
      <vt:lpstr>Inter</vt:lpstr>
      <vt:lpstr>Inter Black</vt:lpstr>
      <vt:lpstr>Comfortaa</vt:lpstr>
      <vt:lpstr>Arial</vt:lpstr>
      <vt:lpstr>Simple Light</vt:lpstr>
      <vt:lpstr>PowerPoint Presentation</vt:lpstr>
      <vt:lpstr>Business model Brazaar </vt:lpstr>
      <vt:lpstr>Business model Brazaar </vt:lpstr>
      <vt:lpstr>Increase ARPU for Brazaar</vt:lpstr>
      <vt:lpstr>Increase ARPU for Brazaar</vt:lpstr>
      <vt:lpstr>Datasets</vt:lpstr>
      <vt:lpstr>PowerPoint Presentation</vt:lpstr>
      <vt:lpstr>Segments - sellers</vt:lpstr>
      <vt:lpstr>Cohort - sellers</vt:lpstr>
      <vt:lpstr>Correlations from sellers with their churn</vt:lpstr>
      <vt:lpstr>Predict churn</vt:lpstr>
      <vt:lpstr>Sales-predictions per seller</vt:lpstr>
      <vt:lpstr>PowerPoint Presentation</vt:lpstr>
      <vt:lpstr>“Dashboard as a Product “ (DaaP)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Oliver Stula</cp:lastModifiedBy>
  <cp:revision>1</cp:revision>
  <dcterms:modified xsi:type="dcterms:W3CDTF">2024-11-22T22:46:34Z</dcterms:modified>
</cp:coreProperties>
</file>